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0602-2DEB-467B-BB61-F76099DAB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1567A-461B-491F-81F5-1FFD61C37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BC82F-38D4-4441-A45D-ABA5A24CB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4BFE6-C3C0-43FF-8ADA-12A91D19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73E05-E600-4C43-BE1D-1AF3DA82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813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9387-0EB9-46CD-862F-9546E159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5CEDB-8502-43BA-A405-3310DD206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BA8F6-9A60-42C1-87EF-9CA734B9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58E72-B10E-4136-A233-F770F6275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DD58F-B394-4AA6-B437-CACBB99E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2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237F-2746-4669-93AE-A5C0CC590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DB3D5-3B45-4A7F-BAD5-B41F60C8E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B89D0-E355-43C7-BB8B-29DBA7C4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E9E9F-C07F-41C6-838B-B7F2F7F9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F276-6174-44D7-9B03-E4E02BD9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503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45EE-E6CB-43A7-B86F-FCBCFF39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2C78-6E60-40D2-A9CF-3D3F13F8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9716D-AFF2-4215-9931-A5BA9CBFF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BBFF-7349-4B64-95FF-2CAA02FED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034E4-84CB-4F1A-AFDD-08336E47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9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1F83-3FE9-406B-B3B2-1EF5B2BB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F985A-F48F-48AE-A4F5-0AF84EA0B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C2435-1AFA-4524-A907-99C3EC0F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BCCF0-03C6-4259-B652-B961387B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99056-DE61-4329-92A8-E3BEBD27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2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7F6A-CA38-4074-8E36-1219FB23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22332-1B42-4C73-A065-D49A1840B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22240-43C6-48BA-8D54-78194FB9E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45895-4BE4-4631-8EA5-A3655832C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A140D-CB2E-4980-949D-EE8E1030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5DBA0-7426-4A88-AD39-7E723A0C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98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74A6-A318-4FDA-8B3A-DDF422867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97805-990E-4687-A113-D31B0FC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AB62B-4B5D-4511-8EE1-22DD90546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B69EB-7000-4B4C-BC0B-4AD1A9428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CF546-CEA8-46CF-A96D-C195C79D4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3868E7-1490-4397-9A67-EE277720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094DA-A069-4DF3-AEF2-139633F4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96A68-F528-479C-B596-9BEAFD2D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85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8D78-BD4C-4D2A-B137-8CEC3EBA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4B679-9459-4549-8BF6-90B98929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63FFF-3A4B-4743-AD7D-BA85FD0D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C50A2-58F0-4457-A746-79C77DA5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9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C0E8F-0666-4AA4-BE53-85AEA8BAE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9614DE-A126-42DC-93B9-2C7F2C65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4BE65-4C3E-44EF-BF82-562822BD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47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16103-CAFA-4C8C-9E80-9D2BDA019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867D0-0BF4-4FF6-89BF-A77D19C5F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17289-BE2E-445A-B05E-303167F59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1B329-2C4B-41F1-AAF7-2ED84F98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6C88D-B292-4E23-8327-08EC2157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F30B-AC2B-4425-BF45-09DB23BD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661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CBD1-8088-4B01-A812-27DC27EC4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797940-7C74-4496-9A85-83A4A553DF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F133F-790C-433C-8974-6AA5FA49C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E1D29-4873-45AE-97E0-ADF6E923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61C13-3470-4375-821A-ADB2C8237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74BA3-E1CB-4029-B49D-60FAF5B9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81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1A6F5E-6BA8-4DA1-B727-EFE9E03D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095EA-F088-423A-9C16-236FFFE6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6E03C-FC9A-4E19-85A4-6061AC317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5FB26-7ED3-4964-9791-8543BB596915}" type="datetimeFigureOut">
              <a:rPr lang="en-IN" smtClean="0"/>
              <a:t>02-05-2022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FFE25-0060-4B93-9526-ECCD7FAFB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F3B78-021C-4C56-A866-0621F2635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CC40B-D09E-4B41-95DD-B8A9D1B26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77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eviantart.com/blue-lovag/art/DIGITAL-PAINT-Vaporwave-Retro-City-11-Images-67043998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3A94B43-6750-4764-9806-56BBF1555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1376" y="0"/>
            <a:ext cx="1212924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D44A6C1-38F9-45BA-B071-B69CF2E10F94}"/>
              </a:ext>
            </a:extLst>
          </p:cNvPr>
          <p:cNvSpPr/>
          <p:nvPr/>
        </p:nvSpPr>
        <p:spPr>
          <a:xfrm>
            <a:off x="-31377" y="0"/>
            <a:ext cx="12192000" cy="6858000"/>
          </a:xfrm>
          <a:prstGeom prst="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BD6F17-6518-4BBA-AD22-FEFB3EA28EF8}"/>
              </a:ext>
            </a:extLst>
          </p:cNvPr>
          <p:cNvSpPr txBox="1"/>
          <p:nvPr/>
        </p:nvSpPr>
        <p:spPr>
          <a:xfrm>
            <a:off x="2151529" y="1783976"/>
            <a:ext cx="8032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Introduction to Programming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5A9F8-94CA-4DAD-A932-2952F6E68C02}"/>
              </a:ext>
            </a:extLst>
          </p:cNvPr>
          <p:cNvSpPr txBox="1"/>
          <p:nvPr/>
        </p:nvSpPr>
        <p:spPr>
          <a:xfrm>
            <a:off x="2577351" y="2614973"/>
            <a:ext cx="6589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How to get started with Programming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A2DAD8-BCDA-40FA-8203-B08D21AEE26E}"/>
              </a:ext>
            </a:extLst>
          </p:cNvPr>
          <p:cNvSpPr txBox="1"/>
          <p:nvPr/>
        </p:nvSpPr>
        <p:spPr>
          <a:xfrm>
            <a:off x="2438399" y="3335087"/>
            <a:ext cx="68669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Instructor: Rajat Kumar Rai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</a:rPr>
              <a:t>therajatraiofficial@gmail.com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</a:rPr>
              <a:t>Lecture 01</a:t>
            </a:r>
          </a:p>
          <a:p>
            <a:pPr algn="ctr"/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E5E0C0-5C54-4E7F-9E0A-258E19A4CB42}"/>
              </a:ext>
            </a:extLst>
          </p:cNvPr>
          <p:cNvSpPr/>
          <p:nvPr/>
        </p:nvSpPr>
        <p:spPr>
          <a:xfrm>
            <a:off x="-31377" y="6463553"/>
            <a:ext cx="12223377" cy="4213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Introduction to Programming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99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C036-4A4D-4AA3-A339-06BC5E7F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Story of a Language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0E904-3D16-4D1C-A0F5-651460DC9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212"/>
            <a:ext cx="10515600" cy="4706751"/>
          </a:xfrm>
        </p:spPr>
        <p:txBody>
          <a:bodyPr/>
          <a:lstStyle/>
          <a:p>
            <a:pPr algn="just"/>
            <a:r>
              <a:rPr lang="en-US" b="1" dirty="0">
                <a:latin typeface="+mj-lt"/>
              </a:rPr>
              <a:t>L</a:t>
            </a:r>
            <a:r>
              <a:rPr lang="en-US" b="1" i="0" dirty="0">
                <a:effectLst/>
                <a:latin typeface="+mj-lt"/>
              </a:rPr>
              <a:t>anguage</a:t>
            </a:r>
            <a:r>
              <a:rPr lang="en-US" b="0" i="0" dirty="0">
                <a:effectLst/>
                <a:latin typeface="+mj-lt"/>
              </a:rPr>
              <a:t>, a system of conventional spoken, manual (signed), or written symbols by means of which </a:t>
            </a:r>
            <a:r>
              <a:rPr lang="en-US" b="0" i="0" u="none" strike="noStrike" dirty="0">
                <a:effectLst/>
                <a:latin typeface="+mj-lt"/>
              </a:rPr>
              <a:t>human</a:t>
            </a:r>
            <a:r>
              <a:rPr lang="en-US" b="0" i="0" dirty="0">
                <a:effectLst/>
                <a:latin typeface="+mj-lt"/>
              </a:rPr>
              <a:t> beings, as members of a </a:t>
            </a:r>
            <a:r>
              <a:rPr lang="en-US" b="0" i="0" u="none" strike="noStrike" dirty="0">
                <a:effectLst/>
                <a:latin typeface="+mj-lt"/>
              </a:rPr>
              <a:t>social group</a:t>
            </a:r>
            <a:r>
              <a:rPr lang="en-US" b="0" i="0" dirty="0">
                <a:effectLst/>
                <a:latin typeface="+mj-lt"/>
              </a:rPr>
              <a:t> and participants in its </a:t>
            </a:r>
            <a:r>
              <a:rPr lang="en-US" b="0" i="0" u="none" strike="noStrike" dirty="0">
                <a:effectLst/>
                <a:latin typeface="+mj-lt"/>
              </a:rPr>
              <a:t>culture</a:t>
            </a:r>
            <a:r>
              <a:rPr lang="en-US" b="0" i="0" dirty="0">
                <a:effectLst/>
                <a:latin typeface="+mj-lt"/>
              </a:rPr>
              <a:t>, express themselves.</a:t>
            </a:r>
            <a:endParaRPr lang="en-IN" dirty="0">
              <a:latin typeface="+mj-lt"/>
            </a:endParaRPr>
          </a:p>
        </p:txBody>
      </p:sp>
      <p:pic>
        <p:nvPicPr>
          <p:cNvPr id="1026" name="Picture 2" descr="What is the record for the most languages spoken by one person? | BBC  Science Focus Magazine">
            <a:extLst>
              <a:ext uri="{FF2B5EF4-FFF2-40B4-BE49-F238E27FC236}">
                <a16:creationId xmlns:a16="http://schemas.microsoft.com/office/drawing/2014/main" id="{6F5F56F1-2343-4B0F-BA52-D34982BC7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989" y="2975526"/>
            <a:ext cx="5678021" cy="320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07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10D4-47A5-43D2-A222-29C97B4B0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is a Computer Language ?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3074" name="Picture 2" descr="Types of Computer Programming Languages | Ponirevo">
            <a:extLst>
              <a:ext uri="{FF2B5EF4-FFF2-40B4-BE49-F238E27FC236}">
                <a16:creationId xmlns:a16="http://schemas.microsoft.com/office/drawing/2014/main" id="{0DB04296-C2E0-4B4D-A7E4-09BE06319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58" y="1690688"/>
            <a:ext cx="6865283" cy="374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690EB02D-442D-4932-B5E3-1670988BC60B}"/>
              </a:ext>
            </a:extLst>
          </p:cNvPr>
          <p:cNvSpPr/>
          <p:nvPr/>
        </p:nvSpPr>
        <p:spPr>
          <a:xfrm>
            <a:off x="2429434" y="4222376"/>
            <a:ext cx="1604683" cy="1559860"/>
          </a:xfrm>
          <a:prstGeom prst="donut">
            <a:avLst>
              <a:gd name="adj" fmla="val 7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D730F-FEA3-495A-A767-1B4434E06142}"/>
              </a:ext>
            </a:extLst>
          </p:cNvPr>
          <p:cNvSpPr txBox="1"/>
          <p:nvPr/>
        </p:nvSpPr>
        <p:spPr>
          <a:xfrm>
            <a:off x="2877671" y="6096000"/>
            <a:ext cx="665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0101000001010101010101010101010101010101010101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7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F1F6-9081-4405-8CB0-B6B550DDB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43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Computers Don’t Understand Our Language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2050" name="Picture 2" descr="What Language?&quot; - For humans or For computers? |">
            <a:extLst>
              <a:ext uri="{FF2B5EF4-FFF2-40B4-BE49-F238E27FC236}">
                <a16:creationId xmlns:a16="http://schemas.microsoft.com/office/drawing/2014/main" id="{B80293DC-7883-4ADE-B5A2-A7390FE75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4"/>
          <a:stretch/>
        </p:blipFill>
        <p:spPr bwMode="auto">
          <a:xfrm>
            <a:off x="3767417" y="2255465"/>
            <a:ext cx="465716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ircle: Hollow 4">
            <a:extLst>
              <a:ext uri="{FF2B5EF4-FFF2-40B4-BE49-F238E27FC236}">
                <a16:creationId xmlns:a16="http://schemas.microsoft.com/office/drawing/2014/main" id="{4DCBF71E-FB44-4E3C-8BDE-E86ED566B868}"/>
              </a:ext>
            </a:extLst>
          </p:cNvPr>
          <p:cNvSpPr/>
          <p:nvPr/>
        </p:nvSpPr>
        <p:spPr>
          <a:xfrm>
            <a:off x="5378823" y="4405311"/>
            <a:ext cx="1174378" cy="1116948"/>
          </a:xfrm>
          <a:prstGeom prst="donut">
            <a:avLst>
              <a:gd name="adj" fmla="val 7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9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34A0-63A5-41FF-B414-7CA1F285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Our Language in this Case is the Programming Language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13B2D-490C-46E2-BFFC-2A7D56DEC353}"/>
              </a:ext>
            </a:extLst>
          </p:cNvPr>
          <p:cNvSpPr txBox="1"/>
          <p:nvPr/>
        </p:nvSpPr>
        <p:spPr>
          <a:xfrm>
            <a:off x="3110753" y="245543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/>
              <a:t>What can this language “do”?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19978-C743-4E1E-B1A2-47CE757C0323}"/>
              </a:ext>
            </a:extLst>
          </p:cNvPr>
          <p:cNvSpPr txBox="1"/>
          <p:nvPr/>
        </p:nvSpPr>
        <p:spPr>
          <a:xfrm>
            <a:off x="840441" y="3804965"/>
            <a:ext cx="10636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dirty="0"/>
              <a:t>The answer is very simple: all languages can “do” exactly the same computations!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3691C-F9E1-41FF-98EF-D0B6AE413669}"/>
              </a:ext>
            </a:extLst>
          </p:cNvPr>
          <p:cNvSpPr txBox="1"/>
          <p:nvPr/>
        </p:nvSpPr>
        <p:spPr>
          <a:xfrm>
            <a:off x="3110753" y="50313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Then why many languages ?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787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4835-2562-46E0-BE42-57BA24A2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Program &amp; Programming Language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CBDDD-A2EC-4265-B87B-955C0EDDC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+mj-lt"/>
              </a:rPr>
              <a:t>A program is a sequence of symbols that specifies a computation. A programming language is a set of rules that specify which sequences of symbols constitute a program, and what computation the program describes.</a:t>
            </a:r>
            <a:endParaRPr lang="en-IN" dirty="0">
              <a:latin typeface="+mj-lt"/>
            </a:endParaRPr>
          </a:p>
        </p:txBody>
      </p:sp>
      <p:pic>
        <p:nvPicPr>
          <p:cNvPr id="4098" name="Picture 2" descr="What is computer program and programming - Codeforwin">
            <a:extLst>
              <a:ext uri="{FF2B5EF4-FFF2-40B4-BE49-F238E27FC236}">
                <a16:creationId xmlns:a16="http://schemas.microsoft.com/office/drawing/2014/main" id="{05D2C606-1B78-43EE-A0DA-072D5D9F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68" y="3429000"/>
            <a:ext cx="5404979" cy="27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90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C1DD-2B05-4EE7-900F-2A0E8164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The Translators</a:t>
            </a:r>
            <a:endParaRPr lang="en-IN" sz="5400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92B175-3FC8-4652-BDD9-EFC8A60D4EA5}"/>
              </a:ext>
            </a:extLst>
          </p:cNvPr>
          <p:cNvSpPr/>
          <p:nvPr/>
        </p:nvSpPr>
        <p:spPr>
          <a:xfrm>
            <a:off x="1346434" y="1690688"/>
            <a:ext cx="3134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Assembler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B1D93-2A14-47B7-BB64-05DAF5A47610}"/>
              </a:ext>
            </a:extLst>
          </p:cNvPr>
          <p:cNvSpPr/>
          <p:nvPr/>
        </p:nvSpPr>
        <p:spPr>
          <a:xfrm>
            <a:off x="4456994" y="2967335"/>
            <a:ext cx="3278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Interpreter</a:t>
            </a:r>
            <a:endParaRPr lang="en-I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1D2247-7D85-4E19-8567-CAFF7543923B}"/>
              </a:ext>
            </a:extLst>
          </p:cNvPr>
          <p:cNvSpPr/>
          <p:nvPr/>
        </p:nvSpPr>
        <p:spPr>
          <a:xfrm>
            <a:off x="7735007" y="4705647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</a:t>
            </a:r>
          </a:p>
        </p:txBody>
      </p:sp>
    </p:spTree>
    <p:extLst>
      <p:ext uri="{BB962C8B-B14F-4D97-AF65-F5344CB8AC3E}">
        <p14:creationId xmlns:p14="http://schemas.microsoft.com/office/powerpoint/2010/main" val="5945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CF3BAB-04A9-4544-AACF-C4E1522ED98A}"/>
              </a:ext>
            </a:extLst>
          </p:cNvPr>
          <p:cNvSpPr txBox="1"/>
          <p:nvPr/>
        </p:nvSpPr>
        <p:spPr>
          <a:xfrm>
            <a:off x="2563906" y="785789"/>
            <a:ext cx="88302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A compiler is a software that converts programs written in a high level language into machine language. </a:t>
            </a:r>
          </a:p>
          <a:p>
            <a:pPr algn="just"/>
            <a:endParaRPr lang="en-US" b="0" i="0" dirty="0">
              <a:solidFill>
                <a:srgbClr val="00206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An interpreter is a software that translates a high level language program into machine language. </a:t>
            </a:r>
          </a:p>
          <a:p>
            <a:pPr algn="just"/>
            <a:endParaRPr lang="en-US" b="0" i="0" dirty="0">
              <a:solidFill>
                <a:srgbClr val="00206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dirty="0">
                <a:solidFill>
                  <a:srgbClr val="002060"/>
                </a:solidFill>
                <a:latin typeface="Open Sans" panose="020B0606030504020204" pitchFamily="34" charset="0"/>
              </a:rPr>
              <a:t>A</a:t>
            </a:r>
            <a:r>
              <a:rPr lang="en-US" b="0" i="0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n assembler is a software that converts programs written in assembly language into machine language.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8FC44-8319-4B38-B642-3C906B084EA2}"/>
              </a:ext>
            </a:extLst>
          </p:cNvPr>
          <p:cNvSpPr txBox="1"/>
          <p:nvPr/>
        </p:nvSpPr>
        <p:spPr>
          <a:xfrm>
            <a:off x="2563906" y="3622666"/>
            <a:ext cx="90812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Compiler converts the whole high level language program to machine language at a time. </a:t>
            </a:r>
          </a:p>
          <a:p>
            <a:endParaRPr lang="en-US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Interpreter converts the high level language program to machine language line by line.</a:t>
            </a:r>
          </a:p>
          <a:p>
            <a:endParaRPr lang="en-US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In contrast, assembler converts assembly language program to machine language.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FBF25F-A16F-487D-B671-940CB61478E9}"/>
              </a:ext>
            </a:extLst>
          </p:cNvPr>
          <p:cNvSpPr/>
          <p:nvPr/>
        </p:nvSpPr>
        <p:spPr>
          <a:xfrm>
            <a:off x="433145" y="1478286"/>
            <a:ext cx="21996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DDBD6-F45C-4B5D-AAB1-7D24ED224DE1}"/>
              </a:ext>
            </a:extLst>
          </p:cNvPr>
          <p:cNvSpPr/>
          <p:nvPr/>
        </p:nvSpPr>
        <p:spPr>
          <a:xfrm>
            <a:off x="557120" y="4267217"/>
            <a:ext cx="1951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?</a:t>
            </a:r>
          </a:p>
        </p:txBody>
      </p:sp>
    </p:spTree>
    <p:extLst>
      <p:ext uri="{BB962C8B-B14F-4D97-AF65-F5344CB8AC3E}">
        <p14:creationId xmlns:p14="http://schemas.microsoft.com/office/powerpoint/2010/main" val="31051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CAD28-EF27-4FFD-8B04-8F7CE97C7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23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Any Questions ?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573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261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Open Sans</vt:lpstr>
      <vt:lpstr>Office Theme</vt:lpstr>
      <vt:lpstr>PowerPoint Presentation</vt:lpstr>
      <vt:lpstr>The Story of a Language</vt:lpstr>
      <vt:lpstr>What is a Computer Language ?</vt:lpstr>
      <vt:lpstr>Computers Don’t Understand Our Language</vt:lpstr>
      <vt:lpstr>Our Language in this Case is the Programming Language</vt:lpstr>
      <vt:lpstr>Program &amp; Programming Language</vt:lpstr>
      <vt:lpstr>The Translators</vt:lpstr>
      <vt:lpstr>PowerPoint Presentation</vt:lpstr>
      <vt:lpstr>Any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Rajat Rai</dc:creator>
  <cp:lastModifiedBy>Rajat Rai</cp:lastModifiedBy>
  <cp:revision>1</cp:revision>
  <dcterms:created xsi:type="dcterms:W3CDTF">2022-05-02T11:16:42Z</dcterms:created>
  <dcterms:modified xsi:type="dcterms:W3CDTF">2022-05-02T12:28:01Z</dcterms:modified>
</cp:coreProperties>
</file>